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61" r:id="rId4"/>
    <p:sldId id="264" r:id="rId5"/>
    <p:sldId id="299" r:id="rId6"/>
    <p:sldId id="265" r:id="rId7"/>
    <p:sldId id="296" r:id="rId8"/>
    <p:sldId id="297" r:id="rId9"/>
    <p:sldId id="298" r:id="rId10"/>
    <p:sldId id="273" r:id="rId11"/>
    <p:sldId id="292" r:id="rId12"/>
  </p:sldIdLst>
  <p:sldSz cx="9144000" cy="5143500" type="screen16x9"/>
  <p:notesSz cx="6858000" cy="9144000"/>
  <p:embeddedFontLst>
    <p:embeddedFont>
      <p:font typeface="Fira Sans Light" panose="020F0502020204030204" pitchFamily="34" charset="0"/>
      <p:regular r:id="rId14"/>
      <p:bold r:id="rId15"/>
      <p:italic r:id="rId16"/>
      <p:boldItalic r:id="rId17"/>
    </p:embeddedFont>
    <p:embeddedFont>
      <p:font typeface="Fira Sans SemiBold" panose="020B05030500000200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BFE19B-D6E1-4517-B9C7-DADBAC9760FD}">
  <a:tblStyle styleId="{EBBFE19B-D6E1-4517-B9C7-DADBAC9760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694"/>
  </p:normalViewPr>
  <p:slideViewPr>
    <p:cSldViewPr snapToGrid="0" snapToObjects="1">
      <p:cViewPr>
        <p:scale>
          <a:sx n="210" d="100"/>
          <a:sy n="210" d="100"/>
        </p:scale>
        <p:origin x="-188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72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555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13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153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2.31 quality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5.89 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46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364272" y="763325"/>
            <a:ext cx="4509878" cy="41108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Flatiron Module 2 Project: Hypothesis Testing of Northwind Database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BB162-336A-B447-A13B-7CD21C65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736" y="1653871"/>
            <a:ext cx="4218168" cy="2109084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0"/>
          <p:cNvGrpSpPr/>
          <p:nvPr/>
        </p:nvGrpSpPr>
        <p:grpSpPr>
          <a:xfrm>
            <a:off x="202704" y="199132"/>
            <a:ext cx="346104" cy="353231"/>
            <a:chOff x="3955900" y="2984500"/>
            <a:chExt cx="414000" cy="422525"/>
          </a:xfrm>
        </p:grpSpPr>
        <p:sp>
          <p:nvSpPr>
            <p:cNvPr id="325" name="Google Shape;325;p3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2102E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738156" y="72672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290216" y="1122852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b="1" dirty="0"/>
              <a:t>Discount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15% and 25% discount groups have the most impact on quantity ordered</a:t>
            </a:r>
          </a:p>
        </p:txBody>
      </p:sp>
      <p:sp>
        <p:nvSpPr>
          <p:cNvPr id="333" name="Google Shape;333;p30"/>
          <p:cNvSpPr txBox="1">
            <a:spLocks noGrp="1"/>
          </p:cNvSpPr>
          <p:nvPr>
            <p:ph type="body" idx="2"/>
          </p:nvPr>
        </p:nvSpPr>
        <p:spPr>
          <a:xfrm>
            <a:off x="738156" y="3090944"/>
            <a:ext cx="2146198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000" b="1" dirty="0"/>
              <a:t>Research Test Types</a:t>
            </a:r>
          </a:p>
          <a:p>
            <a:pPr marL="0" lvl="0" indent="0">
              <a:buNone/>
            </a:pPr>
            <a:r>
              <a:rPr lang="en-US" sz="1400" dirty="0"/>
              <a:t>Research different tests outside of Flatiron curriculum that could be used to test hypotheses .</a:t>
            </a:r>
          </a:p>
        </p:txBody>
      </p:sp>
      <p:sp>
        <p:nvSpPr>
          <p:cNvPr id="330" name="Google Shape;330;p30"/>
          <p:cNvSpPr txBox="1">
            <a:spLocks noGrp="1"/>
          </p:cNvSpPr>
          <p:nvPr>
            <p:ph type="body" idx="3"/>
          </p:nvPr>
        </p:nvSpPr>
        <p:spPr>
          <a:xfrm>
            <a:off x="2480855" y="1123020"/>
            <a:ext cx="1787612" cy="12419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b="1" dirty="0"/>
              <a:t>Region</a:t>
            </a:r>
            <a:endParaRPr sz="2200" b="1" dirty="0"/>
          </a:p>
          <a:p>
            <a:pPr marL="0" lvl="0" indent="0">
              <a:buNone/>
            </a:pPr>
            <a:r>
              <a:rPr lang="en-US" sz="1400" dirty="0"/>
              <a:t>Focus on increasing average price in regions with lower prices and quantities ordered</a:t>
            </a:r>
          </a:p>
        </p:txBody>
      </p:sp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4294967295"/>
          </p:nvPr>
        </p:nvSpPr>
        <p:spPr>
          <a:xfrm>
            <a:off x="4452084" y="1123020"/>
            <a:ext cx="2146300" cy="1376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Shipper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Shipping company has no statistically significant effect thus no focus should be put on one company over another</a:t>
            </a:r>
            <a:endParaRPr sz="1400" dirty="0"/>
          </a:p>
        </p:txBody>
      </p:sp>
      <p:sp>
        <p:nvSpPr>
          <p:cNvPr id="334" name="Google Shape;334;p30"/>
          <p:cNvSpPr txBox="1">
            <a:spLocks noGrp="1"/>
          </p:cNvSpPr>
          <p:nvPr>
            <p:ph type="body" idx="4294967295"/>
          </p:nvPr>
        </p:nvSpPr>
        <p:spPr>
          <a:xfrm>
            <a:off x="3119921" y="3090944"/>
            <a:ext cx="2664327" cy="16240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sz="2000" b="1" dirty="0"/>
              <a:t>Resampling Methods</a:t>
            </a:r>
          </a:p>
          <a:p>
            <a:pPr marL="0" lvl="0" indent="0">
              <a:buNone/>
            </a:pPr>
            <a:r>
              <a:rPr lang="en" sz="1400" dirty="0"/>
              <a:t>Perform resampling techniques on data to ensure same sample size among samples in question so that different hypothesis tests can be used.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body" idx="4294967295"/>
          </p:nvPr>
        </p:nvSpPr>
        <p:spPr>
          <a:xfrm>
            <a:off x="6006485" y="3090944"/>
            <a:ext cx="2386012" cy="16240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000" b="1" dirty="0"/>
              <a:t>Data Transformation</a:t>
            </a:r>
          </a:p>
          <a:p>
            <a:pPr marL="0" lvl="0" indent="0">
              <a:buNone/>
            </a:pPr>
            <a:r>
              <a:rPr lang="en-US" sz="1400" dirty="0"/>
              <a:t>Transform the data in order to make it more normal. Would have to evaluate how this affects the interpretability of the results.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4" name="Google Shape;328;p30">
            <a:extLst>
              <a:ext uri="{FF2B5EF4-FFF2-40B4-BE49-F238E27FC236}">
                <a16:creationId xmlns:a16="http://schemas.microsoft.com/office/drawing/2014/main" id="{012C8351-780E-4D4F-BC65-A0BBECD32DF6}"/>
              </a:ext>
            </a:extLst>
          </p:cNvPr>
          <p:cNvSpPr txBox="1">
            <a:spLocks/>
          </p:cNvSpPr>
          <p:nvPr/>
        </p:nvSpPr>
        <p:spPr>
          <a:xfrm>
            <a:off x="738156" y="2540989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dirty="0"/>
              <a:t>Future Work</a:t>
            </a:r>
          </a:p>
        </p:txBody>
      </p:sp>
      <p:sp>
        <p:nvSpPr>
          <p:cNvPr id="15" name="Google Shape;331;p30">
            <a:extLst>
              <a:ext uri="{FF2B5EF4-FFF2-40B4-BE49-F238E27FC236}">
                <a16:creationId xmlns:a16="http://schemas.microsoft.com/office/drawing/2014/main" id="{67FBC948-EBF3-7348-918C-D695CA3CF3A4}"/>
              </a:ext>
            </a:extLst>
          </p:cNvPr>
          <p:cNvSpPr txBox="1">
            <a:spLocks/>
          </p:cNvSpPr>
          <p:nvPr/>
        </p:nvSpPr>
        <p:spPr>
          <a:xfrm>
            <a:off x="6631784" y="1123020"/>
            <a:ext cx="21463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US" b="1" dirty="0"/>
              <a:t>Category</a:t>
            </a:r>
          </a:p>
          <a:p>
            <a:pPr marL="0" indent="0">
              <a:buFont typeface="Fira Sans Light"/>
              <a:buNone/>
            </a:pPr>
            <a:r>
              <a:rPr lang="en-US" sz="1400" dirty="0"/>
              <a:t>All categories should have equal focus as the difference in prices was proven to not be statistically </a:t>
            </a:r>
            <a:r>
              <a:rPr lang="en-US" sz="1400" dirty="0" err="1"/>
              <a:t>signficant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994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  <p:sp>
        <p:nvSpPr>
          <p:cNvPr id="8" name="Google Shape;398;p35">
            <a:extLst>
              <a:ext uri="{FF2B5EF4-FFF2-40B4-BE49-F238E27FC236}">
                <a16:creationId xmlns:a16="http://schemas.microsoft.com/office/drawing/2014/main" id="{5F792052-98DE-AD45-935D-E97D44547409}"/>
              </a:ext>
            </a:extLst>
          </p:cNvPr>
          <p:cNvSpPr txBox="1">
            <a:spLocks/>
          </p:cNvSpPr>
          <p:nvPr/>
        </p:nvSpPr>
        <p:spPr>
          <a:xfrm>
            <a:off x="685800" y="1272963"/>
            <a:ext cx="4190700" cy="8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sz="6000" dirty="0"/>
              <a:t>Thanks!</a:t>
            </a:r>
          </a:p>
        </p:txBody>
      </p:sp>
      <p:sp>
        <p:nvSpPr>
          <p:cNvPr id="9" name="Google Shape;399;p35">
            <a:extLst>
              <a:ext uri="{FF2B5EF4-FFF2-40B4-BE49-F238E27FC236}">
                <a16:creationId xmlns:a16="http://schemas.microsoft.com/office/drawing/2014/main" id="{0CD91CFE-AD29-1142-B80A-00F73B072CD4}"/>
              </a:ext>
            </a:extLst>
          </p:cNvPr>
          <p:cNvSpPr txBox="1">
            <a:spLocks/>
          </p:cNvSpPr>
          <p:nvPr/>
        </p:nvSpPr>
        <p:spPr>
          <a:xfrm>
            <a:off x="685800" y="2161437"/>
            <a:ext cx="41907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Any questions?</a:t>
            </a:r>
          </a:p>
          <a:p>
            <a:pPr marL="0" indent="0">
              <a:buFont typeface="Fira Sans Light"/>
              <a:buNone/>
            </a:pPr>
            <a:r>
              <a:rPr lang="en-US" dirty="0"/>
              <a:t>You can find me at:</a:t>
            </a:r>
          </a:p>
          <a:p>
            <a:r>
              <a:rPr lang="en-US" dirty="0"/>
              <a:t>mkiah09@gmail.com</a:t>
            </a:r>
          </a:p>
        </p:txBody>
      </p:sp>
    </p:spTree>
    <p:extLst>
      <p:ext uri="{BB962C8B-B14F-4D97-AF65-F5344CB8AC3E}">
        <p14:creationId xmlns:p14="http://schemas.microsoft.com/office/powerpoint/2010/main" val="405735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375754" y="1251510"/>
            <a:ext cx="4191000" cy="8477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294967295"/>
          </p:nvPr>
        </p:nvSpPr>
        <p:spPr>
          <a:xfrm>
            <a:off x="375754" y="2099235"/>
            <a:ext cx="4252913" cy="21399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My name is Kiarash Ahmadi. </a:t>
            </a:r>
            <a:r>
              <a:rPr lang="en" sz="2000" dirty="0"/>
              <a:t>I’m an aspiring Data Scientist with Flatiron Academy. I am also pursuing a Master’s in Computational Science &amp; Engineering at Georgia Tech. My field of work is in the building energy modeling industry. </a:t>
            </a:r>
            <a:endParaRPr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51500" y="1026169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27304" y="1422469"/>
            <a:ext cx="3582756" cy="31336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Northwind is a fictional database made by Microsoft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Formulate questions that will be answered via hypothesis testing</a:t>
            </a:r>
          </a:p>
          <a:p>
            <a:r>
              <a:rPr lang="en-US" dirty="0"/>
              <a:t>Analysis of data is done beforehand to determine appropriate test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36" name="Google Shape;136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026" name="Picture 2" descr="GitHub - jpwhite3/northwind-SQLite3: SQLite3 version of Microsoft's  Northwind Database">
            <a:extLst>
              <a:ext uri="{FF2B5EF4-FFF2-40B4-BE49-F238E27FC236}">
                <a16:creationId xmlns:a16="http://schemas.microsoft.com/office/drawing/2014/main" id="{F3DFFAEC-E201-DA42-974F-B9F3CEA8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0" y="1334502"/>
            <a:ext cx="4512649" cy="278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68887" y="862911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to be answered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5749" y="1343580"/>
            <a:ext cx="1790532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1. Does discount amount have a statistically significant effect on the quantity of a product in an order? If so, at what level(s) of discount??</a:t>
            </a:r>
          </a:p>
          <a:p>
            <a:pPr marL="0" lvl="0" indent="0">
              <a:buNone/>
            </a:pPr>
            <a:r>
              <a:rPr lang="en-US" b="1" dirty="0"/>
              <a:t>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2370485" y="1343580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2. Does customer region have a statistically significant effect on the quantity and/or price of a product in an order?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4365221" y="1343581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3. Does the shipping company have a significant difference on the total price of an order?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92" name="Google Shape;192;p2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" name="Google Shape;189;p21">
            <a:extLst>
              <a:ext uri="{FF2B5EF4-FFF2-40B4-BE49-F238E27FC236}">
                <a16:creationId xmlns:a16="http://schemas.microsoft.com/office/drawing/2014/main" id="{FDE28549-D0B2-BB42-8629-FBFD8A43A292}"/>
              </a:ext>
            </a:extLst>
          </p:cNvPr>
          <p:cNvSpPr txBox="1">
            <a:spLocks/>
          </p:cNvSpPr>
          <p:nvPr/>
        </p:nvSpPr>
        <p:spPr>
          <a:xfrm>
            <a:off x="6397761" y="1343581"/>
            <a:ext cx="1790532" cy="327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Light"/>
              <a:buChar char="▪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Light"/>
              <a:buChar char="▫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Light"/>
              <a:buChar char="▫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Light"/>
              <a:buChar char="▫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○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■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○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■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None/>
            </a:pPr>
            <a:r>
              <a:rPr lang="en-US" b="1" dirty="0"/>
              <a:t>4. Do categories have a statistically significant effect on the price of products in an order?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E880-A327-9146-A0BB-0385E8A7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23" y="877459"/>
            <a:ext cx="4491600" cy="396300"/>
          </a:xfrm>
        </p:spPr>
        <p:txBody>
          <a:bodyPr/>
          <a:lstStyle/>
          <a:p>
            <a:r>
              <a:rPr lang="en-US" dirty="0"/>
              <a:t>Hypothesis Testing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9255F-932E-9743-AAA2-0CC893AC9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749" y="1281782"/>
            <a:ext cx="1779061" cy="2727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Normality:</a:t>
            </a:r>
          </a:p>
          <a:p>
            <a:r>
              <a:rPr lang="en-US" dirty="0"/>
              <a:t>The normality of the samples in question are examined via distribution plot  and a Kolmogorov-Smirnov test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3C109-0D70-2142-95D3-2F96C06DC0C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18707" y="1281782"/>
            <a:ext cx="1779061" cy="2727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Sample Size:</a:t>
            </a:r>
          </a:p>
          <a:p>
            <a:r>
              <a:rPr lang="en-US" dirty="0"/>
              <a:t>Different sample sizes create the need for a different test</a:t>
            </a:r>
          </a:p>
          <a:p>
            <a:r>
              <a:rPr lang="en-US" dirty="0"/>
              <a:t>Ex: Student’s T-test is for small samples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54194-AC14-B344-8C00-31E72EEA89C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461665" y="1281782"/>
            <a:ext cx="1779061" cy="2727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Variance:</a:t>
            </a:r>
          </a:p>
          <a:p>
            <a:r>
              <a:rPr lang="en-US" dirty="0"/>
              <a:t>Certain hypothesis tests assume that the samples in question are equal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E2CE3-3746-DF46-AB28-E32DE5E237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Google Shape;196;p21">
            <a:extLst>
              <a:ext uri="{FF2B5EF4-FFF2-40B4-BE49-F238E27FC236}">
                <a16:creationId xmlns:a16="http://schemas.microsoft.com/office/drawing/2014/main" id="{23E48BA6-47F2-F14F-8B4C-68B334A0F94A}"/>
              </a:ext>
            </a:extLst>
          </p:cNvPr>
          <p:cNvSpPr/>
          <p:nvPr/>
        </p:nvSpPr>
        <p:spPr>
          <a:xfrm>
            <a:off x="268031" y="200148"/>
            <a:ext cx="215437" cy="257802"/>
          </a:xfrm>
          <a:custGeom>
            <a:avLst/>
            <a:gdLst/>
            <a:ahLst/>
            <a:cxnLst/>
            <a:rect l="l" t="t" r="r" b="b"/>
            <a:pathLst>
              <a:path w="10308" h="12335" extrusionOk="0">
                <a:moveTo>
                  <a:pt x="5154" y="1"/>
                </a:moveTo>
                <a:lnTo>
                  <a:pt x="4617" y="25"/>
                </a:lnTo>
                <a:lnTo>
                  <a:pt x="4128" y="98"/>
                </a:lnTo>
                <a:lnTo>
                  <a:pt x="3615" y="245"/>
                </a:lnTo>
                <a:lnTo>
                  <a:pt x="3151" y="416"/>
                </a:lnTo>
                <a:lnTo>
                  <a:pt x="2712" y="636"/>
                </a:lnTo>
                <a:lnTo>
                  <a:pt x="2272" y="880"/>
                </a:lnTo>
                <a:lnTo>
                  <a:pt x="1881" y="1173"/>
                </a:lnTo>
                <a:lnTo>
                  <a:pt x="1515" y="1515"/>
                </a:lnTo>
                <a:lnTo>
                  <a:pt x="1198" y="1881"/>
                </a:lnTo>
                <a:lnTo>
                  <a:pt x="880" y="2272"/>
                </a:lnTo>
                <a:lnTo>
                  <a:pt x="636" y="2687"/>
                </a:lnTo>
                <a:lnTo>
                  <a:pt x="416" y="3151"/>
                </a:lnTo>
                <a:lnTo>
                  <a:pt x="245" y="3615"/>
                </a:lnTo>
                <a:lnTo>
                  <a:pt x="123" y="4104"/>
                </a:lnTo>
                <a:lnTo>
                  <a:pt x="50" y="4617"/>
                </a:lnTo>
                <a:lnTo>
                  <a:pt x="1" y="5154"/>
                </a:lnTo>
                <a:lnTo>
                  <a:pt x="25" y="5423"/>
                </a:lnTo>
                <a:lnTo>
                  <a:pt x="50" y="5691"/>
                </a:lnTo>
                <a:lnTo>
                  <a:pt x="123" y="6204"/>
                </a:lnTo>
                <a:lnTo>
                  <a:pt x="245" y="6693"/>
                </a:lnTo>
                <a:lnTo>
                  <a:pt x="416" y="7132"/>
                </a:lnTo>
                <a:lnTo>
                  <a:pt x="636" y="7572"/>
                </a:lnTo>
                <a:lnTo>
                  <a:pt x="856" y="7963"/>
                </a:lnTo>
                <a:lnTo>
                  <a:pt x="1100" y="8353"/>
                </a:lnTo>
                <a:lnTo>
                  <a:pt x="1369" y="8744"/>
                </a:lnTo>
                <a:lnTo>
                  <a:pt x="1906" y="9526"/>
                </a:lnTo>
                <a:lnTo>
                  <a:pt x="2150" y="9941"/>
                </a:lnTo>
                <a:lnTo>
                  <a:pt x="2394" y="10356"/>
                </a:lnTo>
                <a:lnTo>
                  <a:pt x="2614" y="10796"/>
                </a:lnTo>
                <a:lnTo>
                  <a:pt x="2810" y="11284"/>
                </a:lnTo>
                <a:lnTo>
                  <a:pt x="2980" y="11797"/>
                </a:lnTo>
                <a:lnTo>
                  <a:pt x="3103" y="12334"/>
                </a:lnTo>
                <a:lnTo>
                  <a:pt x="4079" y="12334"/>
                </a:lnTo>
                <a:lnTo>
                  <a:pt x="3249" y="8500"/>
                </a:lnTo>
                <a:lnTo>
                  <a:pt x="2663" y="5642"/>
                </a:lnTo>
                <a:lnTo>
                  <a:pt x="2663" y="5520"/>
                </a:lnTo>
                <a:lnTo>
                  <a:pt x="2712" y="5423"/>
                </a:lnTo>
                <a:lnTo>
                  <a:pt x="2785" y="5374"/>
                </a:lnTo>
                <a:lnTo>
                  <a:pt x="2883" y="5349"/>
                </a:lnTo>
                <a:lnTo>
                  <a:pt x="2956" y="5349"/>
                </a:lnTo>
                <a:lnTo>
                  <a:pt x="3054" y="5398"/>
                </a:lnTo>
                <a:lnTo>
                  <a:pt x="4031" y="6253"/>
                </a:lnTo>
                <a:lnTo>
                  <a:pt x="4983" y="5398"/>
                </a:lnTo>
                <a:lnTo>
                  <a:pt x="5081" y="5349"/>
                </a:lnTo>
                <a:lnTo>
                  <a:pt x="5227" y="5349"/>
                </a:lnTo>
                <a:lnTo>
                  <a:pt x="5325" y="5398"/>
                </a:lnTo>
                <a:lnTo>
                  <a:pt x="6278" y="6253"/>
                </a:lnTo>
                <a:lnTo>
                  <a:pt x="7254" y="5398"/>
                </a:lnTo>
                <a:lnTo>
                  <a:pt x="7352" y="5349"/>
                </a:lnTo>
                <a:lnTo>
                  <a:pt x="7425" y="5349"/>
                </a:lnTo>
                <a:lnTo>
                  <a:pt x="7523" y="5374"/>
                </a:lnTo>
                <a:lnTo>
                  <a:pt x="7596" y="5423"/>
                </a:lnTo>
                <a:lnTo>
                  <a:pt x="7645" y="5520"/>
                </a:lnTo>
                <a:lnTo>
                  <a:pt x="7645" y="5642"/>
                </a:lnTo>
                <a:lnTo>
                  <a:pt x="7059" y="8500"/>
                </a:lnTo>
                <a:lnTo>
                  <a:pt x="6229" y="12334"/>
                </a:lnTo>
                <a:lnTo>
                  <a:pt x="7206" y="12334"/>
                </a:lnTo>
                <a:lnTo>
                  <a:pt x="7328" y="11797"/>
                </a:lnTo>
                <a:lnTo>
                  <a:pt x="7499" y="11284"/>
                </a:lnTo>
                <a:lnTo>
                  <a:pt x="7694" y="10796"/>
                </a:lnTo>
                <a:lnTo>
                  <a:pt x="7914" y="10356"/>
                </a:lnTo>
                <a:lnTo>
                  <a:pt x="8158" y="9941"/>
                </a:lnTo>
                <a:lnTo>
                  <a:pt x="8402" y="9526"/>
                </a:lnTo>
                <a:lnTo>
                  <a:pt x="8940" y="8744"/>
                </a:lnTo>
                <a:lnTo>
                  <a:pt x="9208" y="8353"/>
                </a:lnTo>
                <a:lnTo>
                  <a:pt x="9453" y="7963"/>
                </a:lnTo>
                <a:lnTo>
                  <a:pt x="9672" y="7572"/>
                </a:lnTo>
                <a:lnTo>
                  <a:pt x="9892" y="7132"/>
                </a:lnTo>
                <a:lnTo>
                  <a:pt x="10063" y="6693"/>
                </a:lnTo>
                <a:lnTo>
                  <a:pt x="10185" y="6204"/>
                </a:lnTo>
                <a:lnTo>
                  <a:pt x="10259" y="5691"/>
                </a:lnTo>
                <a:lnTo>
                  <a:pt x="10283" y="5423"/>
                </a:lnTo>
                <a:lnTo>
                  <a:pt x="10307" y="5154"/>
                </a:lnTo>
                <a:lnTo>
                  <a:pt x="10259" y="4617"/>
                </a:lnTo>
                <a:lnTo>
                  <a:pt x="10185" y="4104"/>
                </a:lnTo>
                <a:lnTo>
                  <a:pt x="10063" y="3615"/>
                </a:lnTo>
                <a:lnTo>
                  <a:pt x="9892" y="3151"/>
                </a:lnTo>
                <a:lnTo>
                  <a:pt x="9672" y="2687"/>
                </a:lnTo>
                <a:lnTo>
                  <a:pt x="9428" y="2272"/>
                </a:lnTo>
                <a:lnTo>
                  <a:pt x="9111" y="1881"/>
                </a:lnTo>
                <a:lnTo>
                  <a:pt x="8793" y="1515"/>
                </a:lnTo>
                <a:lnTo>
                  <a:pt x="8427" y="1173"/>
                </a:lnTo>
                <a:lnTo>
                  <a:pt x="8036" y="880"/>
                </a:lnTo>
                <a:lnTo>
                  <a:pt x="7596" y="636"/>
                </a:lnTo>
                <a:lnTo>
                  <a:pt x="7157" y="416"/>
                </a:lnTo>
                <a:lnTo>
                  <a:pt x="6693" y="245"/>
                </a:lnTo>
                <a:lnTo>
                  <a:pt x="6180" y="98"/>
                </a:lnTo>
                <a:lnTo>
                  <a:pt x="5691" y="25"/>
                </a:lnTo>
                <a:lnTo>
                  <a:pt x="51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" name="Google Shape;191;p21">
            <a:extLst>
              <a:ext uri="{FF2B5EF4-FFF2-40B4-BE49-F238E27FC236}">
                <a16:creationId xmlns:a16="http://schemas.microsoft.com/office/drawing/2014/main" id="{FA7173AE-2CE2-5441-8804-34F01D8C5509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9" name="Google Shape;192;p21">
              <a:extLst>
                <a:ext uri="{FF2B5EF4-FFF2-40B4-BE49-F238E27FC236}">
                  <a16:creationId xmlns:a16="http://schemas.microsoft.com/office/drawing/2014/main" id="{CAE553B4-FF3A-C349-9B5C-E65F54CD723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193;p21">
              <a:extLst>
                <a:ext uri="{FF2B5EF4-FFF2-40B4-BE49-F238E27FC236}">
                  <a16:creationId xmlns:a16="http://schemas.microsoft.com/office/drawing/2014/main" id="{5404F657-675D-B24C-8BDE-7D6B599077A5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194;p21">
              <a:extLst>
                <a:ext uri="{FF2B5EF4-FFF2-40B4-BE49-F238E27FC236}">
                  <a16:creationId xmlns:a16="http://schemas.microsoft.com/office/drawing/2014/main" id="{439C652E-328B-4B47-9248-F3F7CDF78F4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95;p21">
              <a:extLst>
                <a:ext uri="{FF2B5EF4-FFF2-40B4-BE49-F238E27FC236}">
                  <a16:creationId xmlns:a16="http://schemas.microsoft.com/office/drawing/2014/main" id="{1C3D653B-D57C-1E4C-999E-A4D9DACADE2E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96;p21">
              <a:extLst>
                <a:ext uri="{FF2B5EF4-FFF2-40B4-BE49-F238E27FC236}">
                  <a16:creationId xmlns:a16="http://schemas.microsoft.com/office/drawing/2014/main" id="{C2CB5C87-47DC-C743-AD3D-13FEB7ADF0C8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A7EAA1-051A-B14D-B856-98CC3953A020}"/>
              </a:ext>
            </a:extLst>
          </p:cNvPr>
          <p:cNvSpPr txBox="1">
            <a:spLocks/>
          </p:cNvSpPr>
          <p:nvPr/>
        </p:nvSpPr>
        <p:spPr>
          <a:xfrm>
            <a:off x="6240726" y="1273288"/>
            <a:ext cx="2106951" cy="348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Light"/>
              <a:buChar char="▪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Light"/>
              <a:buChar char="▫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 Light"/>
              <a:buChar char="▫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Light"/>
              <a:buChar char="▫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○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■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○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Light"/>
              <a:buChar char="■"/>
              <a:defRPr sz="18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/>
              <a:t>One-Tailed vs. Two-Tailed:</a:t>
            </a:r>
          </a:p>
          <a:p>
            <a:r>
              <a:rPr lang="en-US" dirty="0"/>
              <a:t>Use one tailed if you want to assess the difference in one direction</a:t>
            </a:r>
          </a:p>
          <a:p>
            <a:r>
              <a:rPr lang="en-US" dirty="0"/>
              <a:t>Use two tailed if you want to assess the difference in either direction</a:t>
            </a:r>
          </a:p>
        </p:txBody>
      </p:sp>
    </p:spTree>
    <p:extLst>
      <p:ext uri="{BB962C8B-B14F-4D97-AF65-F5344CB8AC3E}">
        <p14:creationId xmlns:p14="http://schemas.microsoft.com/office/powerpoint/2010/main" val="308427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4" y="349016"/>
            <a:ext cx="5465289" cy="69089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000" b="1" dirty="0"/>
              <a:t>Does discount amount have a statistically significant effect on the quantity of a product in an order?</a:t>
            </a:r>
            <a:endParaRPr lang="en-US" sz="2200" b="1" dirty="0"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697712" y="1241988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It was found that discounts do lead to a significant difference in quantity of a product order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More items should be discounted at 15% and 25% as it was found that these 2 discount groups have the largest effect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Welch T-test and ANOVA was used</a:t>
            </a:r>
          </a:p>
          <a:p>
            <a:pPr marL="285750" indent="-285750">
              <a:buClr>
                <a:schemeClr val="bg1"/>
              </a:buClr>
            </a:pPr>
            <a:endParaRPr lang="en-US" sz="1600" dirty="0"/>
          </a:p>
          <a:p>
            <a:pPr marL="285750" indent="-285750">
              <a:buClr>
                <a:schemeClr val="bg1"/>
              </a:buClr>
            </a:pPr>
            <a:endParaRPr sz="16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171B51C-FA88-2F48-8CE9-51383093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883" y="1125793"/>
            <a:ext cx="3887256" cy="3109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4" y="349016"/>
            <a:ext cx="5465289" cy="69089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000" b="1" dirty="0"/>
              <a:t>Does customer region have a statistically significant effect on the quantity and/or price of a product in an order?</a:t>
            </a:r>
            <a:endParaRPr lang="en-US" sz="2200" b="1" dirty="0"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697712" y="1241988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Use of Welch T-test and ANOVA led to conclusion that region does have a statistically significant effect on both quantity and order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Thus, more focus can be put on regions where the average quantity and price in an order is lower:</a:t>
            </a:r>
          </a:p>
          <a:p>
            <a:pPr marL="742950" lvl="1" indent="-285750">
              <a:buClr>
                <a:schemeClr val="bg1"/>
              </a:buClr>
            </a:pPr>
            <a:r>
              <a:rPr lang="en-US" sz="1400" dirty="0"/>
              <a:t>Eastern Europe</a:t>
            </a:r>
          </a:p>
          <a:p>
            <a:pPr marL="742950" lvl="1" indent="-285750">
              <a:buClr>
                <a:schemeClr val="bg1"/>
              </a:buClr>
            </a:pPr>
            <a:r>
              <a:rPr lang="en-US" sz="1400" dirty="0"/>
              <a:t>Southern Europe</a:t>
            </a:r>
          </a:p>
          <a:p>
            <a:pPr marL="742950" lvl="1" indent="-285750">
              <a:buClr>
                <a:schemeClr val="bg1"/>
              </a:buClr>
            </a:pPr>
            <a:r>
              <a:rPr lang="en-US" sz="1400" dirty="0"/>
              <a:t>Scandinavia</a:t>
            </a:r>
          </a:p>
          <a:p>
            <a:pPr marL="742950" lvl="1" indent="-285750">
              <a:buClr>
                <a:schemeClr val="bg1"/>
              </a:buClr>
            </a:pPr>
            <a:r>
              <a:rPr lang="en-US" sz="1400" dirty="0"/>
              <a:t>Central America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A3CA63F-2631-4B4F-9D37-DA99E5362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439" y="2122869"/>
            <a:ext cx="2863606" cy="226830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FCE7C45-12BC-614D-9C57-9BB537E6D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421" y="1067939"/>
            <a:ext cx="2863605" cy="22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8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4" y="546043"/>
            <a:ext cx="5465289" cy="69089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000" dirty="0"/>
              <a:t>Does the shipping company have a significant difference on the total price of an order?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697712" y="1241988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It was found that shipping company used in an order does not have a significant effect on the average price of an order, 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Thus, no focus should be put on using one shipping company over the other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These results were gained using a Welch T-test</a:t>
            </a:r>
            <a:endParaRPr sz="16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9FB9FEE-6211-8A44-87E8-2844B1E1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162" y="1078896"/>
            <a:ext cx="3699062" cy="321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6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4" y="349016"/>
            <a:ext cx="5465289" cy="69089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000" b="1" dirty="0"/>
              <a:t>Do categories have a statistically significant effect on the price of products in an order?</a:t>
            </a:r>
            <a:endParaRPr lang="en-US" sz="2200" b="1" dirty="0"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697712" y="1241988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Categories of products within an order have no significant effect on the average price of an order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Therefore, all categories should have equal focus as the use of ANOVA cannot prove that additional focus will lead to a statistically significant change in price of an order. </a:t>
            </a:r>
            <a:endParaRPr sz="16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AB375F3-E976-BB48-9E05-D596AC6AD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36" y="1241988"/>
            <a:ext cx="4333513" cy="329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15524"/>
      </p:ext>
    </p:extLst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8015</TotalTime>
  <Words>700</Words>
  <Application>Microsoft Macintosh PowerPoint</Application>
  <PresentationFormat>On-screen Show (16:9)</PresentationFormat>
  <Paragraphs>74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Fira Sans Light</vt:lpstr>
      <vt:lpstr>Fira Sans SemiBold</vt:lpstr>
      <vt:lpstr>Arial</vt:lpstr>
      <vt:lpstr>Leontes template</vt:lpstr>
      <vt:lpstr>Flatiron Module 2 Project: Hypothesis Testing of Northwind Database</vt:lpstr>
      <vt:lpstr>Hello!</vt:lpstr>
      <vt:lpstr>Project Background</vt:lpstr>
      <vt:lpstr>Questions to be answered</vt:lpstr>
      <vt:lpstr>Hypothesis Testing Process</vt:lpstr>
      <vt:lpstr>Does discount amount have a statistically significant effect on the quantity of a product in an order?</vt:lpstr>
      <vt:lpstr>Does customer region have a statistically significant effect on the quantity and/or price of a product in an order?</vt:lpstr>
      <vt:lpstr>Does the shipping company have a significant difference on the total price of an order? </vt:lpstr>
      <vt:lpstr>Do categories have a statistically significant effect on the price of products in an order?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Kiarash Ahmadi</cp:lastModifiedBy>
  <cp:revision>52</cp:revision>
  <dcterms:modified xsi:type="dcterms:W3CDTF">2021-03-02T16:29:22Z</dcterms:modified>
</cp:coreProperties>
</file>